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2" r:id="rId7"/>
    <p:sldId id="279" r:id="rId8"/>
    <p:sldId id="263" r:id="rId9"/>
    <p:sldId id="264" r:id="rId10"/>
    <p:sldId id="265" r:id="rId11"/>
    <p:sldId id="267" r:id="rId12"/>
    <p:sldId id="270" r:id="rId13"/>
    <p:sldId id="273" r:id="rId14"/>
    <p:sldId id="271" r:id="rId15"/>
    <p:sldId id="272" r:id="rId16"/>
    <p:sldId id="274" r:id="rId17"/>
    <p:sldId id="275" r:id="rId18"/>
    <p:sldId id="276" r:id="rId19"/>
    <p:sldId id="277" r:id="rId20"/>
    <p:sldId id="280" r:id="rId21"/>
    <p:sldId id="278" r:id="rId22"/>
    <p:sldId id="268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陶 思敏" initials="陶" lastIdx="2" clrIdx="0">
    <p:extLst>
      <p:ext uri="{19B8F6BF-5375-455C-9EA6-DF929625EA0E}">
        <p15:presenceInfo xmlns:p15="http://schemas.microsoft.com/office/powerpoint/2012/main" userId="b8939a7364521a0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97" autoAdjust="0"/>
    <p:restoredTop sz="75064" autoAdjust="0"/>
  </p:normalViewPr>
  <p:slideViewPr>
    <p:cSldViewPr snapToGrid="0">
      <p:cViewPr varScale="1">
        <p:scale>
          <a:sx n="133" d="100"/>
          <a:sy n="133" d="100"/>
        </p:scale>
        <p:origin x="114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34" d="100"/>
          <a:sy n="134" d="100"/>
        </p:scale>
        <p:origin x="4748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6-25T10:58:50.250" idx="2">
    <p:pos x="146" y="146"/>
    <p:text/>
    <p:extLst>
      <p:ext uri="{C676402C-5697-4E1C-873F-D02D1690AC5C}">
        <p15:threadingInfo xmlns:p15="http://schemas.microsoft.com/office/powerpoint/2012/main" timeZoneBias="-48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19A9FF-BF04-40EA-A90A-3D75A7CB7ADD}" type="datetimeFigureOut">
              <a:rPr lang="zh-CN" altLang="en-US" smtClean="0"/>
              <a:t>2021/6/25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2EB56D-2F94-4E1A-AF12-C39CAF8611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93891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程序设计时候的分层架构，通过分层能够让程序结构更清晰；</a:t>
            </a:r>
            <a:endParaRPr lang="en-US" altLang="zh-CN" dirty="0"/>
          </a:p>
          <a:p>
            <a:r>
              <a:rPr lang="en-US" altLang="zh-CN" dirty="0"/>
              <a:t>2.</a:t>
            </a:r>
            <a:r>
              <a:rPr lang="zh-CN" altLang="en-US" dirty="0"/>
              <a:t>合理划分模块的大小，模块的复杂度，模块之间的接口交互；</a:t>
            </a:r>
            <a:endParaRPr lang="en-US" altLang="zh-CN" dirty="0"/>
          </a:p>
          <a:p>
            <a:r>
              <a:rPr lang="en-US" altLang="zh-CN" dirty="0"/>
              <a:t>3.</a:t>
            </a:r>
            <a:r>
              <a:rPr lang="zh-CN" altLang="en-US" dirty="0"/>
              <a:t>模块内部实现高内聚低耦合，避免重复开发，模块相对独立；</a:t>
            </a:r>
            <a:endParaRPr lang="en-US" altLang="zh-CN" dirty="0"/>
          </a:p>
          <a:p>
            <a:r>
              <a:rPr lang="en-US" altLang="zh-CN" dirty="0"/>
              <a:t>4.</a:t>
            </a:r>
            <a:r>
              <a:rPr lang="zh-CN" altLang="en-US" dirty="0"/>
              <a:t>统一代码样式，命名风格；</a:t>
            </a:r>
            <a:endParaRPr lang="en-US" altLang="zh-CN" dirty="0"/>
          </a:p>
          <a:p>
            <a:r>
              <a:rPr lang="en-US" altLang="zh-CN" dirty="0"/>
              <a:t>5.</a:t>
            </a:r>
            <a:r>
              <a:rPr lang="zh-CN" altLang="en-US" dirty="0"/>
              <a:t>注重代码的可读性。</a:t>
            </a:r>
            <a:endParaRPr lang="en-US" altLang="zh-CN" dirty="0"/>
          </a:p>
          <a:p>
            <a:r>
              <a:rPr lang="en-US" altLang="zh-CN" dirty="0"/>
              <a:t>6.</a:t>
            </a:r>
            <a:r>
              <a:rPr lang="zh-CN" altLang="en-US" dirty="0"/>
              <a:t>代码的质量，内存安全，资源安全，线程安全，未定义行为。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2EB56D-2F94-4E1A-AF12-C39CAF861161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27537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结对编程，知识分享，可能一个能力比较强的指导水平相对初级的，手把手交。</a:t>
            </a:r>
            <a:endParaRPr lang="en-US" altLang="zh-CN" dirty="0"/>
          </a:p>
          <a:p>
            <a:r>
              <a:rPr lang="en-US" altLang="zh-CN" dirty="0"/>
              <a:t>2.</a:t>
            </a:r>
            <a:r>
              <a:rPr lang="zh-CN" altLang="en-US" dirty="0"/>
              <a:t>静态代码分析，内部原理要么是通过文本匹配的方式，还有就是抽象语法树的分析。</a:t>
            </a:r>
            <a:endParaRPr lang="en-US" altLang="zh-CN" dirty="0"/>
          </a:p>
          <a:p>
            <a:r>
              <a:rPr lang="en-US" altLang="zh-CN" dirty="0"/>
              <a:t>3.</a:t>
            </a:r>
            <a:r>
              <a:rPr lang="zh-CN" altLang="en-US" dirty="0"/>
              <a:t>代码评审会的形式，发现设计缺陷。</a:t>
            </a:r>
            <a:endParaRPr lang="en-US" altLang="zh-CN" dirty="0"/>
          </a:p>
          <a:p>
            <a:r>
              <a:rPr lang="en-US" altLang="zh-CN" dirty="0"/>
              <a:t>4.</a:t>
            </a:r>
            <a:r>
              <a:rPr lang="zh-CN" altLang="en-US" dirty="0"/>
              <a:t>代码走查，</a:t>
            </a:r>
            <a:r>
              <a:rPr lang="en-US" altLang="zh-CN" dirty="0"/>
              <a:t>pull request</a:t>
            </a:r>
            <a:r>
              <a:rPr lang="zh-CN" altLang="en-US" dirty="0"/>
              <a:t>，由经验丰富的工程师对提交的代码进行检查。</a:t>
            </a:r>
            <a:endParaRPr lang="en-US" altLang="zh-CN" dirty="0"/>
          </a:p>
          <a:p>
            <a:r>
              <a:rPr lang="en-US" altLang="zh-CN" dirty="0"/>
              <a:t>5.</a:t>
            </a:r>
            <a:r>
              <a:rPr lang="zh-CN" altLang="en-US" dirty="0"/>
              <a:t>动态代码分析，通过测试用例，覆盖率检查工具，动态代码分析工具。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2EB56D-2F94-4E1A-AF12-C39CAF861161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10112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代码规范检查；</a:t>
            </a:r>
            <a:endParaRPr lang="en-US" altLang="zh-CN" dirty="0"/>
          </a:p>
          <a:p>
            <a:r>
              <a:rPr lang="en-US" altLang="zh-CN" dirty="0"/>
              <a:t>2.</a:t>
            </a:r>
            <a:r>
              <a:rPr lang="zh-CN" altLang="en-US" dirty="0"/>
              <a:t>代码度量，包括圈复杂度，嵌套，扇入扇出，继承树的深度；</a:t>
            </a:r>
            <a:endParaRPr lang="en-US" altLang="zh-CN" dirty="0"/>
          </a:p>
          <a:p>
            <a:r>
              <a:rPr lang="en-US" altLang="zh-CN" dirty="0"/>
              <a:t>3.</a:t>
            </a:r>
            <a:r>
              <a:rPr lang="zh-CN" altLang="en-US" dirty="0"/>
              <a:t>代码缺陷检查；</a:t>
            </a:r>
            <a:endParaRPr lang="en-US" altLang="zh-CN" dirty="0"/>
          </a:p>
          <a:p>
            <a:r>
              <a:rPr lang="en-US" altLang="zh-CN" dirty="0"/>
              <a:t>4.</a:t>
            </a:r>
            <a:r>
              <a:rPr lang="zh-CN" altLang="en-US" dirty="0"/>
              <a:t>坏味道：过长函数，过长参数列表，过大的类</a:t>
            </a:r>
            <a:r>
              <a:rPr lang="en-US" altLang="zh-CN" dirty="0"/>
              <a:t>.</a:t>
            </a:r>
          </a:p>
          <a:p>
            <a:r>
              <a:rPr lang="en-US" altLang="zh-CN" dirty="0"/>
              <a:t>5.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 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C++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中的哑对象指没有任何数据成员也没有虚函数的类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, C++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在处理这种类时，会增加一个哑成员，使得类的尺寸为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1,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但是如果有虚函数，类中则至少有一个指向虚函数表的指针，所以成员数不可能为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，就不要添加哑成员了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.</a:t>
            </a:r>
          </a:p>
          <a:p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6.Switch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表达式见后面。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2EB56D-2F94-4E1A-AF12-C39CAF861161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60097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800" b="0" i="0" dirty="0">
                <a:solidFill>
                  <a:srgbClr val="FFFFFF"/>
                </a:solidFill>
                <a:effectLst/>
                <a:latin typeface="STKaitiSC-Regular"/>
              </a:rPr>
              <a:t>• </a:t>
            </a:r>
            <a:r>
              <a:rPr lang="zh-CN" altLang="en-US" sz="1800" b="0" i="0" dirty="0">
                <a:solidFill>
                  <a:srgbClr val="FFFFFF"/>
                </a:solidFill>
                <a:effectLst/>
                <a:latin typeface="STKaitiSC-Regular"/>
              </a:rPr>
              <a:t>嵌套越深，复杂度越⾼</a:t>
            </a:r>
            <a:br>
              <a:rPr lang="zh-CN" altLang="en-US" sz="1800" b="0" i="0" dirty="0">
                <a:solidFill>
                  <a:srgbClr val="FFFFFF"/>
                </a:solidFill>
                <a:effectLst/>
                <a:latin typeface="STKaitiSC-Regular"/>
              </a:rPr>
            </a:br>
            <a:r>
              <a:rPr lang="en-US" altLang="zh-CN" sz="1800" b="0" i="0" dirty="0">
                <a:solidFill>
                  <a:srgbClr val="FFFFFF"/>
                </a:solidFill>
                <a:effectLst/>
                <a:latin typeface="STKaitiSC-Regular"/>
              </a:rPr>
              <a:t>• </a:t>
            </a:r>
            <a:r>
              <a:rPr lang="zh-CN" altLang="en-US" sz="1800" b="0" i="0" dirty="0">
                <a:solidFill>
                  <a:srgbClr val="FFFFFF"/>
                </a:solidFill>
                <a:effectLst/>
                <a:latin typeface="STKaitiSC-Regular"/>
              </a:rPr>
              <a:t>判断条件越复杂，复杂度越⾼</a:t>
            </a:r>
            <a:br>
              <a:rPr lang="zh-CN" altLang="en-US" sz="1800" b="0" i="0" dirty="0">
                <a:solidFill>
                  <a:srgbClr val="FFFFFF"/>
                </a:solidFill>
                <a:effectLst/>
                <a:latin typeface="STKaitiSC-Regular"/>
              </a:rPr>
            </a:br>
            <a:r>
              <a:rPr lang="en-US" altLang="zh-CN" sz="1800" b="0" i="0" dirty="0">
                <a:solidFill>
                  <a:srgbClr val="FFFFFF"/>
                </a:solidFill>
                <a:effectLst/>
                <a:latin typeface="STKaitiSC-Regular"/>
              </a:rPr>
              <a:t>• </a:t>
            </a:r>
            <a:r>
              <a:rPr lang="zh-CN" altLang="en-US" sz="1800" b="0" i="0" dirty="0">
                <a:solidFill>
                  <a:srgbClr val="FFFFFF"/>
                </a:solidFill>
                <a:effectLst/>
                <a:latin typeface="STKaitiSC-Regular"/>
              </a:rPr>
              <a:t>递归增加复杂度</a:t>
            </a:r>
            <a:br>
              <a:rPr lang="zh-CN" altLang="en-US" sz="1800" b="0" i="0" dirty="0">
                <a:solidFill>
                  <a:srgbClr val="FFFFFF"/>
                </a:solidFill>
                <a:effectLst/>
                <a:latin typeface="STKaitiSC-Regular"/>
              </a:rPr>
            </a:br>
            <a:r>
              <a:rPr lang="en-US" altLang="zh-CN" sz="1800" b="0" i="0" dirty="0">
                <a:solidFill>
                  <a:srgbClr val="FFFFFF"/>
                </a:solidFill>
                <a:effectLst/>
                <a:latin typeface="STKaitiSC-Regular"/>
              </a:rPr>
              <a:t>• break</a:t>
            </a:r>
            <a:r>
              <a:rPr lang="zh-CN" altLang="en-US" sz="1800" b="0" i="0" dirty="0">
                <a:solidFill>
                  <a:srgbClr val="FFFFFF"/>
                </a:solidFill>
                <a:effectLst/>
                <a:latin typeface="STKaitiSC-Regular"/>
              </a:rPr>
              <a:t>增加复杂度</a:t>
            </a:r>
            <a:r>
              <a:rPr lang="zh-CN" altLang="en-US" dirty="0"/>
              <a:t> </a:t>
            </a:r>
            <a:br>
              <a:rPr lang="zh-CN" altLang="en-US" dirty="0"/>
            </a:b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2EB56D-2F94-4E1A-AF12-C39CAF861161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82716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言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6/25/2021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6/25/2021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6/25/2021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6/25/2021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6/25/2021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6/25/2021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6/25/2021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perftools/gperftools/releases/tag/gperftools-2.9.1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63C748-42F9-4AE6-9565-B5390D7D9F1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altLang="zh-CN" dirty="0"/>
              <a:t>C++</a:t>
            </a:r>
            <a:r>
              <a:rPr lang="zh-CN" altLang="en-US" dirty="0"/>
              <a:t>工具介绍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9C3EA24-66E2-47A1-AFB6-D1D2EF14002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/>
              <a:t>陶思敏</a:t>
            </a:r>
          </a:p>
        </p:txBody>
      </p:sp>
    </p:spTree>
    <p:extLst>
      <p:ext uri="{BB962C8B-B14F-4D97-AF65-F5344CB8AC3E}">
        <p14:creationId xmlns:p14="http://schemas.microsoft.com/office/powerpoint/2010/main" val="19563403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315444B8-776D-4093-835B-E506D63278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662" y="672958"/>
            <a:ext cx="9085898" cy="455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0886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BAD3E676-1EFA-4BDB-9D2B-F02A7C4BA3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282" y="594217"/>
            <a:ext cx="9126624" cy="4989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8515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D7BD9F-CF50-4664-8E39-3F45D64FC3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998" y="229210"/>
            <a:ext cx="8596668" cy="1320800"/>
          </a:xfrm>
        </p:spPr>
        <p:txBody>
          <a:bodyPr/>
          <a:lstStyle/>
          <a:p>
            <a:r>
              <a:rPr lang="en-US" altLang="zh-CN" dirty="0"/>
              <a:t>Clang-tidy</a:t>
            </a:r>
            <a:r>
              <a:rPr lang="zh-CN" altLang="en-US" dirty="0"/>
              <a:t>配置选项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1CC4BF5-D73B-4727-AF62-A96823CD82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69" y="1286661"/>
            <a:ext cx="5663846" cy="483660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A6B5E999-33AB-4468-B852-B9CBE062C8BE}"/>
              </a:ext>
            </a:extLst>
          </p:cNvPr>
          <p:cNvSpPr txBox="1"/>
          <p:nvPr/>
        </p:nvSpPr>
        <p:spPr>
          <a:xfrm>
            <a:off x="190194" y="1286661"/>
            <a:ext cx="387705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可以使用配置选项控制</a:t>
            </a:r>
            <a:r>
              <a:rPr lang="en-US" altLang="zh-CN" dirty="0"/>
              <a:t>clang-tidy</a:t>
            </a:r>
            <a:r>
              <a:rPr lang="zh-CN" altLang="en-US" dirty="0"/>
              <a:t>的检查，常用配置如右图所示，详细说明见官方文档：</a:t>
            </a:r>
            <a:r>
              <a:rPr lang="en-US" altLang="zh-CN" dirty="0"/>
              <a:t>https://clang.llvm.org/extra/clang-tidy/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296373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6381B20-FED5-42A9-B966-D93263A0C7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672" y="170974"/>
            <a:ext cx="8596668" cy="1320800"/>
          </a:xfrm>
        </p:spPr>
        <p:txBody>
          <a:bodyPr/>
          <a:lstStyle/>
          <a:p>
            <a:r>
              <a:rPr lang="en-US" altLang="zh-CN" dirty="0" err="1"/>
              <a:t>VSCode</a:t>
            </a:r>
            <a:r>
              <a:rPr lang="zh-CN" altLang="en-US" dirty="0"/>
              <a:t>配置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0170624-081C-4CAE-B2DC-51F36155058B}"/>
              </a:ext>
            </a:extLst>
          </p:cNvPr>
          <p:cNvSpPr txBox="1"/>
          <p:nvPr/>
        </p:nvSpPr>
        <p:spPr>
          <a:xfrm>
            <a:off x="190194" y="1286661"/>
            <a:ext cx="47390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安装完成</a:t>
            </a:r>
            <a:r>
              <a:rPr lang="en-US" altLang="zh-CN" dirty="0"/>
              <a:t>clang-tidy</a:t>
            </a:r>
            <a:r>
              <a:rPr lang="zh-CN" altLang="en-US" dirty="0"/>
              <a:t>插件，在配置中设置路径等就可以在</a:t>
            </a:r>
            <a:r>
              <a:rPr lang="en-US" altLang="zh-CN" dirty="0" err="1"/>
              <a:t>VSCode</a:t>
            </a:r>
            <a:r>
              <a:rPr lang="zh-CN" altLang="en-US" dirty="0"/>
              <a:t>中进行检查。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E193211-AE61-4BBF-8E7B-1509D67B66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672" y="2991678"/>
            <a:ext cx="4800451" cy="510733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63E06224-502A-429B-9D36-77F36019D9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1696" y="1105232"/>
            <a:ext cx="4168021" cy="4055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2219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BBA61466-07BF-4948-9056-F756CF78E7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5275" y="1677733"/>
            <a:ext cx="6875964" cy="3879190"/>
          </a:xfrm>
          <a:prstGeom prst="rect">
            <a:avLst/>
          </a:prstGeom>
        </p:spPr>
      </p:pic>
      <p:sp>
        <p:nvSpPr>
          <p:cNvPr id="10" name="标题 1">
            <a:extLst>
              <a:ext uri="{FF2B5EF4-FFF2-40B4-BE49-F238E27FC236}">
                <a16:creationId xmlns:a16="http://schemas.microsoft.com/office/drawing/2014/main" id="{39F0640B-5C3F-4FC7-8DA6-FF87F18BA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632" y="107518"/>
            <a:ext cx="8596668" cy="1320800"/>
          </a:xfrm>
        </p:spPr>
        <p:txBody>
          <a:bodyPr/>
          <a:lstStyle/>
          <a:p>
            <a:r>
              <a:rPr lang="en-US" altLang="zh-CN" dirty="0"/>
              <a:t>Sanitizers</a:t>
            </a:r>
            <a:r>
              <a:rPr lang="zh-CN" altLang="en-US" dirty="0"/>
              <a:t>介绍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B431C20-766E-438D-80F9-A342FEF7E927}"/>
              </a:ext>
            </a:extLst>
          </p:cNvPr>
          <p:cNvSpPr txBox="1"/>
          <p:nvPr/>
        </p:nvSpPr>
        <p:spPr>
          <a:xfrm>
            <a:off x="118632" y="987523"/>
            <a:ext cx="92082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Sanitizer</a:t>
            </a:r>
            <a:r>
              <a:rPr lang="zh-CN" altLang="en-US" dirty="0"/>
              <a:t>是</a:t>
            </a:r>
            <a:r>
              <a:rPr lang="en-US" altLang="zh-CN" dirty="0"/>
              <a:t>Google</a:t>
            </a:r>
            <a:r>
              <a:rPr lang="zh-CN" altLang="en-US" dirty="0"/>
              <a:t>开发的支持对</a:t>
            </a:r>
            <a:r>
              <a:rPr lang="en-US" altLang="zh-CN" dirty="0"/>
              <a:t>C/C++</a:t>
            </a:r>
            <a:r>
              <a:rPr lang="zh-CN" altLang="en-US" dirty="0"/>
              <a:t>内存错误和线程死锁等进行检测的工具，速度比</a:t>
            </a:r>
            <a:r>
              <a:rPr lang="en-US" altLang="zh-CN" dirty="0" err="1"/>
              <a:t>Valgrind</a:t>
            </a:r>
            <a:r>
              <a:rPr lang="zh-CN" altLang="en-US" dirty="0"/>
              <a:t>快很多。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BE6E021-62FB-4486-B10B-5AC0C9536688}"/>
              </a:ext>
            </a:extLst>
          </p:cNvPr>
          <p:cNvSpPr txBox="1"/>
          <p:nvPr/>
        </p:nvSpPr>
        <p:spPr>
          <a:xfrm>
            <a:off x="592372" y="5996134"/>
            <a:ext cx="6722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https://github.com/google/sanitizers/wiki/AddressSanitizer</a:t>
            </a:r>
          </a:p>
        </p:txBody>
      </p:sp>
    </p:spTree>
    <p:extLst>
      <p:ext uri="{BB962C8B-B14F-4D97-AF65-F5344CB8AC3E}">
        <p14:creationId xmlns:p14="http://schemas.microsoft.com/office/powerpoint/2010/main" val="29834575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4EEB1E-A908-439B-AEC1-8E5E53D4FB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939" y="140473"/>
            <a:ext cx="8596668" cy="1320800"/>
          </a:xfrm>
        </p:spPr>
        <p:txBody>
          <a:bodyPr/>
          <a:lstStyle/>
          <a:p>
            <a:r>
              <a:rPr lang="en-US" altLang="zh-CN" dirty="0"/>
              <a:t>Sanitizer</a:t>
            </a:r>
            <a:r>
              <a:rPr lang="zh-CN" altLang="en-US" dirty="0"/>
              <a:t>使用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D2E3533-A75E-41D7-87FD-C40D9188DD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010" y="1590262"/>
            <a:ext cx="5856625" cy="440063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E769076-42EC-4A25-A0E4-AC95A8410F0E}"/>
              </a:ext>
            </a:extLst>
          </p:cNvPr>
          <p:cNvSpPr txBox="1"/>
          <p:nvPr/>
        </p:nvSpPr>
        <p:spPr>
          <a:xfrm>
            <a:off x="251939" y="991008"/>
            <a:ext cx="8880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在</a:t>
            </a:r>
            <a:r>
              <a:rPr lang="en-US" altLang="zh-CN" dirty="0" err="1"/>
              <a:t>gcc</a:t>
            </a:r>
            <a:r>
              <a:rPr lang="zh-CN" altLang="en-US" dirty="0"/>
              <a:t>或者</a:t>
            </a:r>
            <a:r>
              <a:rPr lang="en-US" altLang="zh-CN" dirty="0"/>
              <a:t>clang</a:t>
            </a:r>
            <a:r>
              <a:rPr lang="zh-CN" altLang="en-US" dirty="0"/>
              <a:t>选项中设置</a:t>
            </a:r>
            <a:r>
              <a:rPr lang="en-US" altLang="zh-CN" dirty="0"/>
              <a:t>-</a:t>
            </a:r>
            <a:r>
              <a:rPr lang="en-US" altLang="zh-CN" dirty="0" err="1"/>
              <a:t>fsanitize</a:t>
            </a:r>
            <a:r>
              <a:rPr lang="en-US" altLang="zh-CN" dirty="0"/>
              <a:t>=address</a:t>
            </a:r>
            <a:r>
              <a:rPr lang="zh-CN" altLang="en-US" dirty="0"/>
              <a:t>，运行可执行程序就能给出结果。</a:t>
            </a:r>
          </a:p>
        </p:txBody>
      </p:sp>
    </p:spTree>
    <p:extLst>
      <p:ext uri="{BB962C8B-B14F-4D97-AF65-F5344CB8AC3E}">
        <p14:creationId xmlns:p14="http://schemas.microsoft.com/office/powerpoint/2010/main" val="8113079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4EEB1E-A908-439B-AEC1-8E5E53D4FB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194" y="188181"/>
            <a:ext cx="8596668" cy="1320800"/>
          </a:xfrm>
        </p:spPr>
        <p:txBody>
          <a:bodyPr/>
          <a:lstStyle/>
          <a:p>
            <a:r>
              <a:rPr lang="en-US" altLang="zh-CN" dirty="0" err="1"/>
              <a:t>gperftools</a:t>
            </a:r>
            <a:r>
              <a:rPr lang="zh-CN" altLang="en-US" dirty="0"/>
              <a:t>使用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7676916-77B3-4D79-82B8-6718670D048E}"/>
              </a:ext>
            </a:extLst>
          </p:cNvPr>
          <p:cNvSpPr txBox="1"/>
          <p:nvPr/>
        </p:nvSpPr>
        <p:spPr>
          <a:xfrm>
            <a:off x="190194" y="1286661"/>
            <a:ext cx="92082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gperftool</a:t>
            </a:r>
            <a:r>
              <a:rPr lang="zh-CN" altLang="en-US" dirty="0"/>
              <a:t>是</a:t>
            </a:r>
            <a:r>
              <a:rPr lang="en-US" altLang="zh-CN" dirty="0"/>
              <a:t>Google</a:t>
            </a:r>
            <a:r>
              <a:rPr lang="zh-CN" altLang="en-US" dirty="0"/>
              <a:t>开发的，支持评估</a:t>
            </a:r>
            <a:r>
              <a:rPr lang="en-US" altLang="zh-CN" dirty="0"/>
              <a:t>C/C++</a:t>
            </a:r>
            <a:r>
              <a:rPr lang="zh-CN" altLang="en-US" dirty="0"/>
              <a:t>程序的</a:t>
            </a:r>
            <a:r>
              <a:rPr lang="en-US" altLang="zh-CN" dirty="0"/>
              <a:t>CPU</a:t>
            </a:r>
            <a:r>
              <a:rPr lang="zh-CN" altLang="en-US" dirty="0"/>
              <a:t>执行时间，也支持对内存错误的检查，方便易用，对程序本身的影响较小，我们主要用其中</a:t>
            </a:r>
            <a:r>
              <a:rPr lang="en-US" altLang="zh-CN" dirty="0"/>
              <a:t>CPU profiler</a:t>
            </a:r>
            <a:r>
              <a:rPr lang="zh-CN" altLang="en-US" dirty="0"/>
              <a:t>功能。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DAC2553-DCB5-4AB3-8374-0BF2D38CAEA8}"/>
              </a:ext>
            </a:extLst>
          </p:cNvPr>
          <p:cNvSpPr txBox="1"/>
          <p:nvPr/>
        </p:nvSpPr>
        <p:spPr>
          <a:xfrm>
            <a:off x="190193" y="2266121"/>
            <a:ext cx="871924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第一步：安装</a:t>
            </a:r>
            <a:r>
              <a:rPr lang="en-US" altLang="zh-CN" dirty="0" err="1"/>
              <a:t>gperftool</a:t>
            </a:r>
            <a:r>
              <a:rPr lang="zh-CN" altLang="en-US" dirty="0"/>
              <a:t>，可以源码安装</a:t>
            </a:r>
            <a:endParaRPr lang="en-US" altLang="zh-CN" dirty="0"/>
          </a:p>
          <a:p>
            <a:r>
              <a:rPr lang="en-US" altLang="zh-CN" dirty="0">
                <a:hlinkClick r:id="rId2"/>
              </a:rPr>
              <a:t>https://github.com/gperftools/gperftools/releases/tag/gperftools-2.9.1</a:t>
            </a:r>
            <a:r>
              <a:rPr lang="zh-CN" altLang="en-US" dirty="0"/>
              <a:t>；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第二步：程序中指定链接库</a:t>
            </a:r>
            <a:r>
              <a:rPr lang="en-US" altLang="zh-CN" dirty="0"/>
              <a:t>-</a:t>
            </a:r>
            <a:r>
              <a:rPr lang="en-US" altLang="zh-CN" dirty="0" err="1"/>
              <a:t>lprofiler</a:t>
            </a:r>
            <a:r>
              <a:rPr lang="zh-CN" altLang="en-US" dirty="0"/>
              <a:t>；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第三步：设置环境变量</a:t>
            </a:r>
            <a:r>
              <a:rPr lang="en-US" altLang="zh-CN" dirty="0"/>
              <a:t>CPUPROFILE</a:t>
            </a:r>
            <a:r>
              <a:rPr lang="zh-CN" altLang="en-US" dirty="0"/>
              <a:t>指定</a:t>
            </a:r>
            <a:r>
              <a:rPr lang="en-US" altLang="zh-CN" dirty="0"/>
              <a:t>prof</a:t>
            </a:r>
            <a:r>
              <a:rPr lang="zh-CN" altLang="en-US" dirty="0"/>
              <a:t>文件位置，运行程序程序生成</a:t>
            </a:r>
            <a:r>
              <a:rPr lang="en-US" altLang="zh-CN" dirty="0"/>
              <a:t>prof</a:t>
            </a:r>
            <a:r>
              <a:rPr lang="zh-CN" altLang="en-US" dirty="0"/>
              <a:t>文件，通过</a:t>
            </a:r>
            <a:r>
              <a:rPr lang="en-US" altLang="zh-CN" dirty="0" err="1"/>
              <a:t>pprof</a:t>
            </a:r>
            <a:r>
              <a:rPr lang="zh-CN" altLang="en-US" dirty="0"/>
              <a:t>命令把</a:t>
            </a:r>
            <a:r>
              <a:rPr lang="en-US" altLang="zh-CN" dirty="0"/>
              <a:t>prof</a:t>
            </a:r>
            <a:r>
              <a:rPr lang="zh-CN" altLang="en-US" dirty="0"/>
              <a:t>转成文本或者</a:t>
            </a:r>
            <a:r>
              <a:rPr lang="en-US" altLang="zh-CN" dirty="0"/>
              <a:t>pdf</a:t>
            </a:r>
            <a:r>
              <a:rPr lang="zh-CN" altLang="en-US" dirty="0"/>
              <a:t>，</a:t>
            </a:r>
            <a:r>
              <a:rPr lang="en-US" altLang="zh-CN" dirty="0"/>
              <a:t>html</a:t>
            </a:r>
            <a:r>
              <a:rPr lang="zh-CN" altLang="en-US" dirty="0"/>
              <a:t>报告。</a:t>
            </a:r>
          </a:p>
        </p:txBody>
      </p:sp>
    </p:spTree>
    <p:extLst>
      <p:ext uri="{BB962C8B-B14F-4D97-AF65-F5344CB8AC3E}">
        <p14:creationId xmlns:p14="http://schemas.microsoft.com/office/powerpoint/2010/main" val="30143817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205560-C2EF-4CA7-A502-B2F7B5DB25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67" y="122361"/>
            <a:ext cx="8596668" cy="1320800"/>
          </a:xfrm>
        </p:spPr>
        <p:txBody>
          <a:bodyPr/>
          <a:lstStyle/>
          <a:p>
            <a:r>
              <a:rPr lang="en-US" altLang="zh-CN" dirty="0" err="1"/>
              <a:t>gperftools</a:t>
            </a:r>
            <a:r>
              <a:rPr lang="zh-CN" altLang="en-US" dirty="0"/>
              <a:t>查看结果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845BBAB-30B7-4761-B801-845858E97E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1688" y="2993666"/>
            <a:ext cx="4634344" cy="217440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F6FAB5C-1B5A-4CDC-BB63-CEC771FA68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030" y="2600078"/>
            <a:ext cx="4237117" cy="3546282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CC1A73C9-9E27-4024-BC7C-A9299F31DE4B}"/>
              </a:ext>
            </a:extLst>
          </p:cNvPr>
          <p:cNvSpPr txBox="1"/>
          <p:nvPr/>
        </p:nvSpPr>
        <p:spPr>
          <a:xfrm>
            <a:off x="186218" y="1000414"/>
            <a:ext cx="92082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zh-CN" altLang="en-US" dirty="0"/>
              <a:t>使用</a:t>
            </a:r>
            <a:r>
              <a:rPr lang="en-US" altLang="zh-CN" dirty="0" err="1"/>
              <a:t>pprof</a:t>
            </a:r>
            <a:r>
              <a:rPr lang="zh-CN" altLang="en-US" dirty="0"/>
              <a:t>生成</a:t>
            </a:r>
            <a:r>
              <a:rPr lang="en-US" altLang="zh-CN" dirty="0"/>
              <a:t>text</a:t>
            </a:r>
            <a:r>
              <a:rPr lang="zh-CN" altLang="en-US" dirty="0"/>
              <a:t>报告，报告内容如右图所示，</a:t>
            </a:r>
            <a:r>
              <a:rPr lang="en-US" altLang="zh-CN" dirty="0" err="1"/>
              <a:t>gperftools</a:t>
            </a:r>
            <a:r>
              <a:rPr lang="zh-CN" altLang="en-US" dirty="0"/>
              <a:t>通过采样得到每次的调用栈，用户也可以设置采样的频率，在代码中也可以通过</a:t>
            </a:r>
            <a:r>
              <a:rPr lang="en-US" altLang="zh-C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ProfilerStart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“</a:t>
            </a:r>
            <a:r>
              <a:rPr lang="en-US" altLang="zh-CN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test.prof</a:t>
            </a:r>
            <a:r>
              <a:rPr lang="en-US" altLang="zh-C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”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 </a:t>
            </a:r>
            <a:r>
              <a:rPr lang="en-US" altLang="zh-C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ProfilerStop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zh-CN" altLang="en-US" dirty="0"/>
              <a:t>设置采样的代码区间；</a:t>
            </a: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zh-CN" altLang="en-US" dirty="0"/>
              <a:t>通过报告可以知道最耗时的函数。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B04F113-51AC-4610-83FE-48850532A032}"/>
              </a:ext>
            </a:extLst>
          </p:cNvPr>
          <p:cNvSpPr txBox="1"/>
          <p:nvPr/>
        </p:nvSpPr>
        <p:spPr>
          <a:xfrm>
            <a:off x="326998" y="6281516"/>
            <a:ext cx="61324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https://gperftools.github.io/gperftools/cpuprofile.html</a:t>
            </a:r>
          </a:p>
        </p:txBody>
      </p:sp>
    </p:spTree>
    <p:extLst>
      <p:ext uri="{BB962C8B-B14F-4D97-AF65-F5344CB8AC3E}">
        <p14:creationId xmlns:p14="http://schemas.microsoft.com/office/powerpoint/2010/main" val="42692713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70912A8-073A-4770-9CF1-C4AAED6A89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745" y="251791"/>
            <a:ext cx="8596668" cy="1320800"/>
          </a:xfrm>
        </p:spPr>
        <p:txBody>
          <a:bodyPr/>
          <a:lstStyle/>
          <a:p>
            <a:r>
              <a:rPr lang="en-US" altLang="zh-CN" dirty="0"/>
              <a:t>Google Test</a:t>
            </a:r>
            <a:r>
              <a:rPr lang="zh-CN" altLang="en-US" dirty="0"/>
              <a:t>介绍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EFA42DA-DB7F-4806-96DE-DE479B96A2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3745" y="1227990"/>
            <a:ext cx="8596668" cy="3880773"/>
          </a:xfrm>
        </p:spPr>
        <p:txBody>
          <a:bodyPr/>
          <a:lstStyle/>
          <a:p>
            <a:r>
              <a:rPr lang="en-US" altLang="zh-CN" dirty="0"/>
              <a:t>Google Test</a:t>
            </a:r>
            <a:r>
              <a:rPr lang="zh-CN" altLang="en-US" dirty="0"/>
              <a:t>是</a:t>
            </a:r>
            <a:r>
              <a:rPr lang="en-US" altLang="zh-CN" dirty="0"/>
              <a:t>Google</a:t>
            </a:r>
            <a:r>
              <a:rPr lang="zh-CN" altLang="en-US" dirty="0"/>
              <a:t>开发的</a:t>
            </a:r>
            <a:r>
              <a:rPr lang="en-US" altLang="zh-CN" dirty="0"/>
              <a:t>C++</a:t>
            </a:r>
            <a:r>
              <a:rPr lang="zh-CN" altLang="en-US" dirty="0"/>
              <a:t>测试框架，可以方便的集成测试用例，并有配套的</a:t>
            </a:r>
            <a:r>
              <a:rPr lang="en-US" altLang="zh-CN" dirty="0"/>
              <a:t>VS Code</a:t>
            </a:r>
            <a:r>
              <a:rPr lang="zh-CN" altLang="en-US" dirty="0"/>
              <a:t>插件可以辅助测试；</a:t>
            </a:r>
            <a:endParaRPr lang="en-US" altLang="zh-CN" dirty="0"/>
          </a:p>
          <a:p>
            <a:r>
              <a:rPr lang="zh-CN" altLang="en-US" dirty="0"/>
              <a:t>安装通过以下命令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    </a:t>
            </a:r>
            <a:r>
              <a:rPr lang="en-US" altLang="zh-CN" i="1" dirty="0" err="1"/>
              <a:t>sudo</a:t>
            </a:r>
            <a:r>
              <a:rPr lang="en-US" altLang="zh-CN" i="1" dirty="0"/>
              <a:t> apt-get install </a:t>
            </a:r>
            <a:r>
              <a:rPr lang="en-US" altLang="zh-CN" i="1" dirty="0" err="1"/>
              <a:t>libgtest</a:t>
            </a:r>
            <a:r>
              <a:rPr lang="en-US" altLang="zh-CN" i="1" dirty="0"/>
              <a:t>-dev</a:t>
            </a:r>
            <a:r>
              <a:rPr lang="zh-CN" altLang="en-US" i="1" dirty="0"/>
              <a:t>；</a:t>
            </a:r>
            <a:endParaRPr lang="en-US" altLang="zh-CN" i="1" dirty="0"/>
          </a:p>
          <a:p>
            <a:r>
              <a:rPr lang="zh-CN" altLang="en-US" dirty="0"/>
              <a:t>在</a:t>
            </a:r>
            <a:r>
              <a:rPr lang="en-US" altLang="zh-CN" dirty="0" err="1"/>
              <a:t>VSCode</a:t>
            </a:r>
            <a:r>
              <a:rPr lang="zh-CN" altLang="en-US" dirty="0"/>
              <a:t>中安装插件</a:t>
            </a:r>
            <a:r>
              <a:rPr lang="en-US" altLang="zh-CN" dirty="0"/>
              <a:t>C++ </a:t>
            </a:r>
            <a:r>
              <a:rPr lang="en-US" altLang="zh-CN" dirty="0" err="1"/>
              <a:t>TestMate</a:t>
            </a:r>
            <a:r>
              <a:rPr lang="zh-CN" altLang="en-US" dirty="0"/>
              <a:t>可以辅助使用。</a:t>
            </a:r>
            <a:endParaRPr lang="en-US" altLang="zh-CN" dirty="0"/>
          </a:p>
          <a:p>
            <a:pPr marL="0" indent="0">
              <a:buNone/>
            </a:pPr>
            <a:endParaRPr lang="zh-CN" altLang="en-US" i="1" dirty="0"/>
          </a:p>
        </p:txBody>
      </p:sp>
    </p:spTree>
    <p:extLst>
      <p:ext uri="{BB962C8B-B14F-4D97-AF65-F5344CB8AC3E}">
        <p14:creationId xmlns:p14="http://schemas.microsoft.com/office/powerpoint/2010/main" val="20794752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261AFD1-3F86-44EF-ABC4-90BFEEF1AA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574" y="148424"/>
            <a:ext cx="8596668" cy="1320800"/>
          </a:xfrm>
        </p:spPr>
        <p:txBody>
          <a:bodyPr/>
          <a:lstStyle/>
          <a:p>
            <a:r>
              <a:rPr lang="en-US" altLang="zh-CN" dirty="0"/>
              <a:t>Google Test</a:t>
            </a:r>
            <a:r>
              <a:rPr lang="zh-CN" altLang="en-US" dirty="0"/>
              <a:t>使用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A3C514F-2A82-4877-85AD-12CC6BD472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3866" y="1063309"/>
            <a:ext cx="8596668" cy="3880773"/>
          </a:xfrm>
        </p:spPr>
        <p:txBody>
          <a:bodyPr/>
          <a:lstStyle/>
          <a:p>
            <a:r>
              <a:rPr lang="zh-CN" altLang="en-US" dirty="0"/>
              <a:t>在编写的测试执行工程中链接</a:t>
            </a:r>
            <a:r>
              <a:rPr lang="en-US" altLang="zh-CN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GTest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zh-CN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Gtest</a:t>
            </a:r>
            <a:r>
              <a:rPr lang="zh-CN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；</a:t>
            </a:r>
            <a:endParaRPr lang="en-US" altLang="zh-C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zh-CN" altLang="en-US" dirty="0"/>
              <a:t>在源文件中包含头文件</a:t>
            </a:r>
            <a:r>
              <a:rPr lang="en-US" altLang="zh-C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altLang="zh-C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C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CN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gtest</a:t>
            </a:r>
            <a:r>
              <a:rPr lang="en-US" altLang="zh-C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altLang="zh-CN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gtest.h</a:t>
            </a:r>
            <a:r>
              <a:rPr lang="en-US" altLang="zh-C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zh-CN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；</a:t>
            </a:r>
            <a:endParaRPr lang="en-US" altLang="zh-C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zh-CN" altLang="en-US" dirty="0"/>
              <a:t>编写测试用例，使用宏</a:t>
            </a:r>
            <a:r>
              <a:rPr lang="en-US" altLang="zh-CN" dirty="0"/>
              <a:t>TEST</a:t>
            </a:r>
            <a:r>
              <a:rPr lang="zh-CN" altLang="en-US" dirty="0"/>
              <a:t>定义一个测试用例，使用</a:t>
            </a:r>
            <a:r>
              <a:rPr lang="en-US" altLang="zh-CN" dirty="0"/>
              <a:t>ASSERT_EQ</a:t>
            </a:r>
            <a:r>
              <a:rPr lang="zh-CN" altLang="en-US" dirty="0"/>
              <a:t>设置用例判断。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F328687-9095-4839-A4D7-38AECE86B4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126" y="2549599"/>
            <a:ext cx="8462243" cy="3640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47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13248138-4D90-46E2-ACA6-32CC8DE267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210" y="452056"/>
            <a:ext cx="9124422" cy="5056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3250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261AFD1-3F86-44EF-ABC4-90BFEEF1AA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574" y="148424"/>
            <a:ext cx="8596668" cy="1320800"/>
          </a:xfrm>
        </p:spPr>
        <p:txBody>
          <a:bodyPr/>
          <a:lstStyle/>
          <a:p>
            <a:r>
              <a:rPr lang="en-US" altLang="zh-CN" dirty="0"/>
              <a:t>Google Test</a:t>
            </a:r>
            <a:r>
              <a:rPr lang="zh-CN" altLang="en-US" dirty="0"/>
              <a:t>使用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A3C514F-2A82-4877-85AD-12CC6BD472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3866" y="1063309"/>
            <a:ext cx="8596668" cy="3880773"/>
          </a:xfrm>
        </p:spPr>
        <p:txBody>
          <a:bodyPr/>
          <a:lstStyle/>
          <a:p>
            <a:r>
              <a:rPr lang="zh-CN" altLang="en-US" dirty="0"/>
              <a:t>编写测试用例，也可以使用宏</a:t>
            </a:r>
            <a:r>
              <a:rPr lang="en-US" altLang="zh-CN" dirty="0"/>
              <a:t>TEST_F</a:t>
            </a:r>
            <a:r>
              <a:rPr lang="zh-CN" altLang="en-US" dirty="0"/>
              <a:t>定义一组测试用例。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B527D68-25D2-4D92-AA60-3662D36149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298" y="1864488"/>
            <a:ext cx="6662938" cy="4500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2649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261AFD1-3F86-44EF-ABC4-90BFEEF1A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Google Test</a:t>
            </a:r>
            <a:r>
              <a:rPr lang="zh-CN" altLang="en-US" dirty="0"/>
              <a:t>常用宏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A3C514F-2A82-4877-85AD-12CC6BD472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7821" y="1699413"/>
            <a:ext cx="8596668" cy="3880773"/>
          </a:xfrm>
        </p:spPr>
        <p:txBody>
          <a:bodyPr/>
          <a:lstStyle/>
          <a:p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ASSERT</a:t>
            </a:r>
            <a:r>
              <a:rPr lang="zh-CN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是致命的，不成立则测试终止；</a:t>
            </a:r>
            <a:endParaRPr lang="en-US" altLang="zh-C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EXPECT</a:t>
            </a:r>
            <a:r>
              <a:rPr lang="zh-CN" altLang="en-US" dirty="0">
                <a:solidFill>
                  <a:srgbClr val="D4D4D4"/>
                </a:solidFill>
                <a:latin typeface="Consolas" panose="020B0609020204030204" pitchFamily="49" charset="0"/>
              </a:rPr>
              <a:t>不是致命的，不成立测试仍然继续，但该用例最终为</a:t>
            </a: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False</a:t>
            </a:r>
            <a:r>
              <a:rPr lang="zh-CN" altLang="en-US" dirty="0">
                <a:solidFill>
                  <a:srgbClr val="D4D4D4"/>
                </a:solidFill>
                <a:latin typeface="Consolas" panose="020B0609020204030204" pitchFamily="49" charset="0"/>
              </a:rPr>
              <a:t>。</a:t>
            </a:r>
            <a:endParaRPr lang="en-US" altLang="zh-C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489DF1D-65FC-4690-95A2-755E3B4240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277" y="2838689"/>
            <a:ext cx="4850297" cy="109160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8FC0349-026C-4157-85F0-665EC3C2F1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276" y="4242857"/>
            <a:ext cx="4850297" cy="2383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1145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63C748-42F9-4AE6-9565-B5390D7D9F1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zh-CN" altLang="en-US" dirty="0"/>
              <a:t>谢谢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253E386-F638-48EA-AB34-42AC7C938D43}"/>
              </a:ext>
            </a:extLst>
          </p:cNvPr>
          <p:cNvSpPr txBox="1"/>
          <p:nvPr/>
        </p:nvSpPr>
        <p:spPr>
          <a:xfrm>
            <a:off x="1009498" y="4893869"/>
            <a:ext cx="6766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参考文献：</a:t>
            </a:r>
            <a:r>
              <a:rPr lang="en-US" altLang="zh-CN" dirty="0"/>
              <a:t>CPP-summit 2020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818525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3FCAE30-581C-4345-B221-B9620CAF7F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611" y="471035"/>
            <a:ext cx="9057237" cy="4641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8772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4D0DA8FB-36B0-4299-8DC3-D52A7CE5DD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517" y="477562"/>
            <a:ext cx="9110614" cy="4798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2899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4E90F37A-4754-448D-9542-FD1BA46F3A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671" y="379453"/>
            <a:ext cx="9578283" cy="5003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3823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D82FB26E-9844-49A9-9F78-9A7541D6A7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271" y="578026"/>
            <a:ext cx="9334102" cy="4880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6383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9C2A174D-B6FF-4002-B4BC-CB9380E656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687" y="379490"/>
            <a:ext cx="8864023" cy="5047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2358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068E0AD4-738B-4C89-BB89-B7B7E66F59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563" y="648534"/>
            <a:ext cx="9264761" cy="4730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5453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210DBBA4-5E72-4F48-AC11-1437C2C87C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686" y="597585"/>
            <a:ext cx="9101112" cy="4654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345902"/>
      </p:ext>
    </p:extLst>
  </p:cSld>
  <p:clrMapOvr>
    <a:masterClrMapping/>
  </p:clrMapOvr>
</p:sld>
</file>

<file path=ppt/theme/theme1.xml><?xml version="1.0" encoding="utf-8"?>
<a:theme xmlns:a="http://schemas.openxmlformats.org/drawingml/2006/main" name="平面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8C59B386-999D-4CB6-B907-9F3997C027CC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821</TotalTime>
  <Words>841</Words>
  <Application>Microsoft Office PowerPoint</Application>
  <PresentationFormat>宽屏</PresentationFormat>
  <Paragraphs>61</Paragraphs>
  <Slides>22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31" baseType="lpstr">
      <vt:lpstr>-apple-system</vt:lpstr>
      <vt:lpstr>STKaitiSC-Regular</vt:lpstr>
      <vt:lpstr>等线</vt:lpstr>
      <vt:lpstr>Arial</vt:lpstr>
      <vt:lpstr>Consolas</vt:lpstr>
      <vt:lpstr>Trebuchet MS</vt:lpstr>
      <vt:lpstr>Wingdings</vt:lpstr>
      <vt:lpstr>Wingdings 3</vt:lpstr>
      <vt:lpstr>平面</vt:lpstr>
      <vt:lpstr>C++工具介绍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Clang-tidy配置选项</vt:lpstr>
      <vt:lpstr>VSCode配置</vt:lpstr>
      <vt:lpstr>Sanitizers介绍</vt:lpstr>
      <vt:lpstr>Sanitizer使用</vt:lpstr>
      <vt:lpstr>gperftools使用</vt:lpstr>
      <vt:lpstr>gperftools查看结果</vt:lpstr>
      <vt:lpstr>Google Test介绍</vt:lpstr>
      <vt:lpstr>Google Test使用</vt:lpstr>
      <vt:lpstr>Google Test使用</vt:lpstr>
      <vt:lpstr>Google Test常用宏</vt:lpstr>
      <vt:lpstr>谢谢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陶 思敏</dc:creator>
  <cp:lastModifiedBy>陶 思敏</cp:lastModifiedBy>
  <cp:revision>135</cp:revision>
  <dcterms:created xsi:type="dcterms:W3CDTF">2021-06-23T08:35:19Z</dcterms:created>
  <dcterms:modified xsi:type="dcterms:W3CDTF">2021-06-25T06:09:37Z</dcterms:modified>
</cp:coreProperties>
</file>